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2" r:id="rId8"/>
    <p:sldId id="263" r:id="rId9"/>
    <p:sldId id="261" r:id="rId10"/>
    <p:sldId id="264" r:id="rId11"/>
    <p:sldId id="265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ALUNNI CHE HANNO SOSTENUTO  L’ESAME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ALUNNI CHE HANNO SOSTENUTO L'ESAME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75B-4916-960C-F3ACCEF3FE7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75B-4916-960C-F3ACCEF3FE7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75B-4916-960C-F3ACCEF3FE7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775B-4916-960C-F3ACCEF3FE78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775B-4916-960C-F3ACCEF3FE78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775B-4916-960C-F3ACCEF3FE78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775B-4916-960C-F3ACCEF3FE78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775B-4916-960C-F3ACCEF3FE78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Foglio1!$A$2:$A$5</c:f>
              <c:strCache>
                <c:ptCount val="2"/>
                <c:pt idx="0">
                  <c:v>ALUNNI CHE HANNO SOSTENUTO L'ESAME</c:v>
                </c:pt>
                <c:pt idx="1">
                  <c:v>ALUNNI CHE NON HANNO SOSTENUTO L'ESAME 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37</c:v>
                </c:pt>
                <c:pt idx="1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F7-4B9F-9306-67CC583BB50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RISULTATI MISURATI IN SCUDI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94A-4735-8665-4A9A1CD6AEF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F94A-4735-8665-4A9A1CD6AEF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94A-4735-8665-4A9A1CD6AEF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F94A-4735-8665-4A9A1CD6AEF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94A-4735-8665-4A9A1CD6AEF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F94A-4735-8665-4A9A1CD6AEF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94A-4735-8665-4A9A1CD6AEFA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8-F94A-4735-8665-4A9A1CD6AEFA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F94A-4735-8665-4A9A1CD6AEFA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A-F94A-4735-8665-4A9A1CD6AEFA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F94A-4735-8665-4A9A1CD6AEFA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F94A-4735-8665-4A9A1CD6AEFA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F94A-4735-8665-4A9A1CD6AEFA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4-F94A-4735-8665-4A9A1CD6AEFA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F94A-4735-8665-4A9A1CD6AEFA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6-F94A-4735-8665-4A9A1CD6AEFA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F94A-4735-8665-4A9A1CD6AEFA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8-F94A-4735-8665-4A9A1CD6AEFA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F94A-4735-8665-4A9A1CD6AEFA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A-F94A-4735-8665-4A9A1CD6AEFA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Foglio1!$A$2:$A$11</c:f>
              <c:strCache>
                <c:ptCount val="10"/>
                <c:pt idx="0">
                  <c:v>15 SCUDI</c:v>
                </c:pt>
                <c:pt idx="1">
                  <c:v>14 SCUDI</c:v>
                </c:pt>
                <c:pt idx="2">
                  <c:v>13 SCUDI</c:v>
                </c:pt>
                <c:pt idx="3">
                  <c:v>12 SCUDI</c:v>
                </c:pt>
                <c:pt idx="4">
                  <c:v>11 SCUDI</c:v>
                </c:pt>
                <c:pt idx="5">
                  <c:v>10 SCUDI</c:v>
                </c:pt>
                <c:pt idx="6">
                  <c:v>9 SCUDI </c:v>
                </c:pt>
                <c:pt idx="7">
                  <c:v>8 SCUDI</c:v>
                </c:pt>
                <c:pt idx="8">
                  <c:v>7 SCUDI </c:v>
                </c:pt>
                <c:pt idx="9">
                  <c:v>6 SCUDI </c:v>
                </c:pt>
              </c:strCache>
            </c:strRef>
          </c:cat>
          <c:val>
            <c:numRef>
              <c:f>Foglio1!$B$2:$B$11</c:f>
              <c:numCache>
                <c:formatCode>General</c:formatCode>
                <c:ptCount val="10"/>
                <c:pt idx="0">
                  <c:v>10</c:v>
                </c:pt>
                <c:pt idx="1">
                  <c:v>5</c:v>
                </c:pt>
                <c:pt idx="2">
                  <c:v>6</c:v>
                </c:pt>
                <c:pt idx="3">
                  <c:v>8</c:v>
                </c:pt>
                <c:pt idx="4">
                  <c:v>2</c:v>
                </c:pt>
                <c:pt idx="5">
                  <c:v>0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4A-4735-8665-4A9A1CD6AEF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7FFADB-BF51-4A77-AB79-C7DE0EB170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4BF419C-7B8A-4797-AD54-D5BB75CA46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130356-830D-4733-8D02-F508AD823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E63D-B62B-47F9-BDFC-DA7DE8EA2438}" type="datetimeFigureOut">
              <a:rPr lang="it-IT" smtClean="0"/>
              <a:t>30/06/2019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3F06CCA-5079-4A49-B22B-16A52BEDF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8149E50-87BC-49A7-810F-500F7631A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3F847-C03A-42C2-BE6B-27AED24B01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45274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82EE46-6F0C-4671-BD33-3E6225B37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71C9786-F4BF-4817-A852-CF32AF15E7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32B9613-DEC7-43C5-85D2-6C8DABB11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E63D-B62B-47F9-BDFC-DA7DE8EA2438}" type="datetimeFigureOut">
              <a:rPr lang="it-IT" smtClean="0"/>
              <a:t>30/06/2019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4F034A0-E895-4B65-B018-ACA8A5A0C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DC19309-F8BC-4D22-9794-70841D545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3F847-C03A-42C2-BE6B-27AED24B01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6880059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2E55586-4671-4F0C-9FCA-6705F41254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786ECF9-B714-41CB-B384-9810BE9644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DA00E5C-05A0-457E-A5B8-4359B7FAE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E63D-B62B-47F9-BDFC-DA7DE8EA2438}" type="datetimeFigureOut">
              <a:rPr lang="it-IT" smtClean="0"/>
              <a:t>30/06/2019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40C6F85-5307-44A6-9B2F-4C38E6CD8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7EB5C21-3CA6-4D72-B3E7-D076B2BA5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3F847-C03A-42C2-BE6B-27AED24B01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5436211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E51044-1A89-4666-B555-F5FA5F8E9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43AF968-90B2-4058-B515-15E0A4BBE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1959651-2DA2-456A-AA5B-626217552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E63D-B62B-47F9-BDFC-DA7DE8EA2438}" type="datetimeFigureOut">
              <a:rPr lang="it-IT" smtClean="0"/>
              <a:t>30/06/2019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D07CE71-5D71-47BE-B697-FB6E581DC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0AD51D0-C1A8-42C6-994D-0D1C4549D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3F847-C03A-42C2-BE6B-27AED24B01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6617015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73FACF-39B7-462E-A852-3142DC8B1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E02E346-215F-4B94-89FF-13FFDD6F02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FDEB4A2-0082-4ACA-9FDC-51D5FBD36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E63D-B62B-47F9-BDFC-DA7DE8EA2438}" type="datetimeFigureOut">
              <a:rPr lang="it-IT" smtClean="0"/>
              <a:t>30/06/2019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4413026-CCD0-404A-AB87-C01A8D624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E52F355-BECE-4DE3-B86B-01BB3DA32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3F847-C03A-42C2-BE6B-27AED24B01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5882337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65CF2E-5408-4413-9B4D-B64ECDF17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4DC0BAC-CA08-493E-B7C4-F47BCE874B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5CEB5DA-26FD-4BFF-BC9A-CDCBCE45E5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6606B5B-B602-4361-B119-FC67D18E8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E63D-B62B-47F9-BDFC-DA7DE8EA2438}" type="datetimeFigureOut">
              <a:rPr lang="it-IT" smtClean="0"/>
              <a:t>30/06/2019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E235A91-E4C1-4D3F-B1DB-575627A49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F441317-AE86-4C18-A522-7AC5EBD86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3F847-C03A-42C2-BE6B-27AED24B01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9605552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D9CEA6-EF52-4070-AC35-03020F5BC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C00FDD5-F1CB-4DCA-8592-7C5D4BD9A6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72C4DB1-3DE5-4113-BB76-EEDE728441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FF222F5-BBB6-4F6C-ABCB-90322DECF6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8470881-DCE8-4731-9447-FDFA84646C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5920DC8-D473-465A-A73C-8869725EC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E63D-B62B-47F9-BDFC-DA7DE8EA2438}" type="datetimeFigureOut">
              <a:rPr lang="it-IT" smtClean="0"/>
              <a:t>30/06/2019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F7E7A06-10BF-49A2-83E7-1CE4A561B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2D19E8F-C07A-48F9-8F96-4B968E9AB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3F847-C03A-42C2-BE6B-27AED24B01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8454683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B3CD55-8992-443D-8376-285683175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BBA67AD-C3E6-4DF9-9EA7-C16A75218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E63D-B62B-47F9-BDFC-DA7DE8EA2438}" type="datetimeFigureOut">
              <a:rPr lang="it-IT" smtClean="0"/>
              <a:t>30/06/2019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89917E5-FAFD-4EF1-AEEC-6E474F057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4F89C1A-5736-4888-8D85-FB9C81501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3F847-C03A-42C2-BE6B-27AED24B01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542353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B54800F-1C8A-4433-A588-ED4BED44D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E63D-B62B-47F9-BDFC-DA7DE8EA2438}" type="datetimeFigureOut">
              <a:rPr lang="it-IT" smtClean="0"/>
              <a:t>30/06/2019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81B8143-B4B1-45DD-94AB-E25F6D73A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84162EE-2809-4287-A396-D507D9BFB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3F847-C03A-42C2-BE6B-27AED24B01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1854308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65C0D3-2C83-49AE-92AD-82B9C2755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66181B9-0005-4605-A74D-9A0A8F96B2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57A2EAA-C0D6-49E9-B41C-C850BDE6E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A60EC6C-6BA9-48EA-B26C-76E4F6286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E63D-B62B-47F9-BDFC-DA7DE8EA2438}" type="datetimeFigureOut">
              <a:rPr lang="it-IT" smtClean="0"/>
              <a:t>30/06/2019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6ADFBA9-E83C-442C-AD81-D02BD8E99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64CED07-52C9-42B7-B08F-B8E54992D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3F847-C03A-42C2-BE6B-27AED24B01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4117762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5FBE44-B998-4407-8C81-AC542670A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573B66D-BE1D-44E7-AF92-C20CD75473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5ACE807-1E36-4048-BE87-6C375F7EBD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A5E5943-F5DD-40D6-9E68-696CE6817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E63D-B62B-47F9-BDFC-DA7DE8EA2438}" type="datetimeFigureOut">
              <a:rPr lang="it-IT" smtClean="0"/>
              <a:t>30/06/2019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536F77A-2BF3-49B3-A20D-0D8AEB136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F03B585-3DB5-46D7-85D8-1D8A1995E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3F847-C03A-42C2-BE6B-27AED24B01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287267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4DE956B-33D4-4B3F-9F5D-1B75BF31F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9FD5B6C-9BF9-4E40-B1CF-6FD2717E0A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25BA04B-BAB8-4E7A-9DA4-B550714B9E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3E63D-B62B-47F9-BDFC-DA7DE8EA2438}" type="datetimeFigureOut">
              <a:rPr lang="it-IT" smtClean="0"/>
              <a:t>30/06/2019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E1A6B69-3E0E-450E-BD31-24D4914025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44A4A75-2F04-4773-8288-03CB78AC3B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3F847-C03A-42C2-BE6B-27AED24B01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8864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243E4C-68FC-46EC-A514-4B0BAD50E5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6400"/>
            <a:ext cx="9144000" cy="2387600"/>
          </a:xfrm>
        </p:spPr>
        <p:txBody>
          <a:bodyPr/>
          <a:lstStyle/>
          <a:p>
            <a:r>
              <a:rPr lang="it-IT" b="1" dirty="0"/>
              <a:t>CERTIFICAZIONE LINGUISTICA «STARTERS»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29C691D-F332-4EC6-8AD0-2CA4E44089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5217042" cy="1655762"/>
          </a:xfrm>
        </p:spPr>
        <p:txBody>
          <a:bodyPr>
            <a:normAutofit lnSpcReduction="10000"/>
          </a:bodyPr>
          <a:lstStyle/>
          <a:p>
            <a:r>
              <a:rPr lang="it-IT" b="1" dirty="0"/>
              <a:t>CERTIFICAZIONE DI LINGUA INGLESE </a:t>
            </a:r>
          </a:p>
          <a:p>
            <a:r>
              <a:rPr lang="it-IT" b="1" dirty="0"/>
              <a:t>CLASSI QUINTE </a:t>
            </a:r>
          </a:p>
          <a:p>
            <a:r>
              <a:rPr lang="it-IT" b="1" dirty="0"/>
              <a:t>SCUOLA PRIMARIA «UMBERTO FIFI» ANNO SCOLASTICO 2018-2019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8EABC73A-657E-421C-8431-4668BB447B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9561" y="2794000"/>
            <a:ext cx="5037668" cy="302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2292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24DE43-E597-447C-902D-ACB6DC579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ESITI DEL PERCORSO</a:t>
            </a:r>
          </a:p>
        </p:txBody>
      </p:sp>
      <p:graphicFrame>
        <p:nvGraphicFramePr>
          <p:cNvPr id="9" name="Segnaposto contenuto 8">
            <a:extLst>
              <a:ext uri="{FF2B5EF4-FFF2-40B4-BE49-F238E27FC236}">
                <a16:creationId xmlns:a16="http://schemas.microsoft.com/office/drawing/2014/main" id="{16A48DC3-1C62-4EE3-A88F-9164631053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3768439"/>
              </p:ext>
            </p:extLst>
          </p:nvPr>
        </p:nvGraphicFramePr>
        <p:xfrm>
          <a:off x="838200" y="1245704"/>
          <a:ext cx="10515600" cy="4931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25845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9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Segnaposto contenuto 8">
            <a:extLst>
              <a:ext uri="{FF2B5EF4-FFF2-40B4-BE49-F238E27FC236}">
                <a16:creationId xmlns:a16="http://schemas.microsoft.com/office/drawing/2014/main" id="{30FF5B81-AD6A-48A5-ACF2-5FB8C3022C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9854164"/>
              </p:ext>
            </p:extLst>
          </p:nvPr>
        </p:nvGraphicFramePr>
        <p:xfrm>
          <a:off x="556590" y="265044"/>
          <a:ext cx="10535479" cy="6118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34002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7AA911-0325-4043-B488-54D0E1AC0A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7050157" cy="2387600"/>
          </a:xfrm>
        </p:spPr>
        <p:txBody>
          <a:bodyPr>
            <a:normAutofit fontScale="90000"/>
          </a:bodyPr>
          <a:lstStyle/>
          <a:p>
            <a:r>
              <a:rPr lang="it-IT" dirty="0"/>
              <a:t>È UNA CERTIFICAZIONE DELLE COMPETENZE LINGUISTICHE(INGLESE) PER BAMBINI E RAGAZZI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7AEE6FD-AE7A-452D-B6FE-AF4450F1F8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3436715"/>
          </a:xfrm>
        </p:spPr>
        <p:txBody>
          <a:bodyPr>
            <a:normAutofit/>
          </a:bodyPr>
          <a:lstStyle/>
          <a:p>
            <a:r>
              <a:rPr lang="it-IT" dirty="0"/>
              <a:t>FA PARTE DEL SISTEMA DI ESAMI  DELL’UNIVERSITÀ CAMBRIDGE, PENSATI PER CERTIFICARE, A LIVELLO MONDIALE, LE COMPETENZE LINGUISTICHE DI BAMBINI E RAGAZZI.</a:t>
            </a:r>
          </a:p>
          <a:p>
            <a:r>
              <a:rPr lang="it-IT" dirty="0"/>
              <a:t>Le certificazioni del programma per i ragazzi dell’università di Cambridge comprendono tre livelli (Starters, </a:t>
            </a:r>
            <a:r>
              <a:rPr lang="it-IT" dirty="0" err="1"/>
              <a:t>Movers</a:t>
            </a:r>
            <a:r>
              <a:rPr lang="it-IT" dirty="0"/>
              <a:t> e Flyers). LA NOSTRA SCUOLA HA PROPOSTO IL PRIMO LIVELLO, LO STARTERS, POICHÉ È IN LINEA  CON I TRAGUARDI DELLE COMPETENZE AL TERMINE DELLA CLASSE QUINTA PREVISTI DALLE INDICAZIONI NAZIONALI E, PER QUESTO, SOSTENIBILE </a:t>
            </a:r>
            <a:r>
              <a:rPr lang="it-IT" b="1" dirty="0"/>
              <a:t>DA TUTTI GLI ALUNNI</a:t>
            </a:r>
            <a:r>
              <a:rPr lang="it-IT" dirty="0"/>
              <a:t>.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FD3E1DA6-DA1D-473F-B242-506F473BE0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6868" y="574468"/>
            <a:ext cx="2333983" cy="2917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3093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0E1E20-559F-4A7D-AEA3-688857433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PUNTI DI FORZA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AFA53A8-DBCF-4042-897B-7D463F17B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 È UN TEST AFFIDABILE E PRECISO DELLE COMPETENZE LINGUISTICHE EFFETTIVAMENTE ACQUISITE DAL BAMBINO NEGLI ASPETTI FONDAMENTALI DELLA LETTURA E SCRITTURA, ASCOLTO E CONVERSAZIONE.</a:t>
            </a:r>
          </a:p>
          <a:p>
            <a:r>
              <a:rPr lang="it-IT" dirty="0"/>
              <a:t>LE PROVE SONO STRUTTURATE IN MODO DIVERTENTE, CHIARO </a:t>
            </a:r>
            <a:r>
              <a:rPr lang="it-IT"/>
              <a:t>E COERENTE </a:t>
            </a:r>
            <a:r>
              <a:rPr lang="it-IT" dirty="0"/>
              <a:t>CON IL PERCORSO DI APPRENDIMENTO SVOLTO.</a:t>
            </a:r>
          </a:p>
          <a:p>
            <a:r>
              <a:rPr lang="it-IT" dirty="0"/>
              <a:t>I BAMBINI PROVANO L’ESPERIENZA DI UN ESAME SERIO, GESTITO DA PERSONALE ESTERNO, MA PER LORO COMPLETAMENTE ACCESSIBILE E, QUINDI, GRATIFICANTE.</a:t>
            </a:r>
          </a:p>
          <a:p>
            <a:r>
              <a:rPr lang="it-IT" dirty="0"/>
              <a:t>I BAMBINI SONO STIMOLATI A PROSEGUIRE NELLO STUDIO DELLA LINGUA TRAMITE LA CELEBRAZIONE DEI LORO PROGRESSI. </a:t>
            </a:r>
          </a:p>
        </p:txBody>
      </p:sp>
    </p:spTree>
    <p:extLst>
      <p:ext uri="{BB962C8B-B14F-4D97-AF65-F5344CB8AC3E}">
        <p14:creationId xmlns:p14="http://schemas.microsoft.com/office/powerpoint/2010/main" val="21680163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80E534-515D-4E29-BFBF-77BB668E5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COME È STRUTTURATO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C4ACA19-F293-4F56-BB0A-B2B5E989F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7009"/>
            <a:ext cx="10515600" cy="4599954"/>
          </a:xfrm>
        </p:spPr>
        <p:txBody>
          <a:bodyPr>
            <a:normAutofit/>
          </a:bodyPr>
          <a:lstStyle/>
          <a:p>
            <a:r>
              <a:rPr lang="it-IT" b="1" dirty="0"/>
              <a:t>PROVA DI ASCOLTO </a:t>
            </a:r>
            <a:r>
              <a:rPr lang="it-IT" dirty="0"/>
              <a:t>(</a:t>
            </a:r>
            <a:r>
              <a:rPr lang="it-IT" i="1" dirty="0"/>
              <a:t>LISTENING)</a:t>
            </a:r>
          </a:p>
          <a:p>
            <a:pPr marL="0" indent="0">
              <a:buNone/>
            </a:pPr>
            <a:r>
              <a:rPr lang="it-IT" sz="2000" dirty="0"/>
              <a:t>DURATA: 20 MINUTI CIRCA</a:t>
            </a:r>
          </a:p>
          <a:p>
            <a:pPr marL="0" indent="0">
              <a:buNone/>
            </a:pPr>
            <a:r>
              <a:rPr lang="it-IT" sz="2000" dirty="0"/>
              <a:t>PROVA SVOLTA COLLETTIVAMENTE</a:t>
            </a:r>
          </a:p>
          <a:p>
            <a:r>
              <a:rPr lang="it-IT" b="1" dirty="0"/>
              <a:t>PROVA DI LETTURA E SCRITTURA </a:t>
            </a:r>
          </a:p>
          <a:p>
            <a:pPr marL="0" indent="0">
              <a:buNone/>
            </a:pPr>
            <a:r>
              <a:rPr lang="it-IT" i="1" dirty="0"/>
              <a:t>(READING AND WRITING)</a:t>
            </a:r>
          </a:p>
          <a:p>
            <a:pPr marL="0" indent="0">
              <a:buNone/>
            </a:pPr>
            <a:r>
              <a:rPr lang="it-IT" sz="2000" dirty="0"/>
              <a:t>DURATA: 20 MINUTI CIRCA</a:t>
            </a:r>
          </a:p>
          <a:p>
            <a:pPr marL="0" indent="0">
              <a:buNone/>
            </a:pPr>
            <a:r>
              <a:rPr lang="it-IT" sz="2000" dirty="0"/>
              <a:t>PROVA SVOLTA COLLETTIVAMENTE</a:t>
            </a:r>
          </a:p>
          <a:p>
            <a:r>
              <a:rPr lang="it-IT" b="1" dirty="0"/>
              <a:t>PROVA DI CONVERSAZIONE </a:t>
            </a:r>
            <a:r>
              <a:rPr lang="it-IT" i="1" dirty="0"/>
              <a:t>(SPEAKING)</a:t>
            </a:r>
          </a:p>
          <a:p>
            <a:pPr marL="0" indent="0">
              <a:buNone/>
            </a:pPr>
            <a:r>
              <a:rPr lang="it-IT" sz="2000" dirty="0"/>
              <a:t>DURATA: 3-4 MINUTI CIRCA A BAMBINO</a:t>
            </a:r>
          </a:p>
          <a:p>
            <a:pPr marL="0" indent="0">
              <a:buNone/>
            </a:pPr>
            <a:r>
              <a:rPr lang="it-IT" sz="2000" dirty="0"/>
              <a:t>PROVA SVOLTA INDIVIDUALMENTE</a:t>
            </a:r>
          </a:p>
          <a:p>
            <a:pPr marL="0" indent="0">
              <a:buNone/>
            </a:pPr>
            <a:endParaRPr lang="it-IT" sz="1400" dirty="0"/>
          </a:p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C36FC94-9EB9-44AD-A75C-BC5134F8BA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6903" y="1094409"/>
            <a:ext cx="2526610" cy="1469559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40DCB7A-7438-458D-B891-BA07196A4A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665689"/>
            <a:ext cx="2286000" cy="1905000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4836D239-62FA-41C8-99C5-D8C43E1C7A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72144" y="4402690"/>
            <a:ext cx="2286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309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9398FD-AFCA-43AB-9A04-F59CD21A7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L’ESAME SI CONCLUDE CON UN DIPLOMA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86C5D2D-3571-44AE-8579-1AE8EA1F3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NEL  DIPLOMA VENGONO VALUTATI I TRE ASPETTI FONDAMENTALI (ASCOLTO, LETTURA E SCRITTURA, CONVERSAZIONE) CIASCUNO CON UN MASSIMO DI 5 SCUDI.</a:t>
            </a:r>
          </a:p>
          <a:p>
            <a:r>
              <a:rPr lang="it-IT" dirty="0"/>
              <a:t> L’ESAME VIENE SUPERATO IN OGNI CASO (VIENE CONFERITO ALMENO 1 SCUDO AD OGNI ALUNNO, IN OGNI MODULO).</a:t>
            </a:r>
          </a:p>
          <a:p>
            <a:r>
              <a:rPr lang="it-IT" b="1" dirty="0"/>
              <a:t>AL TERMINE DELL’ ESAME OGNI ALUNNO HA IL DIPLOMA CHE EVIDENZIA I SUOI PUNTI DI FORZA E I PUNTI DI DEBOLEZZA SU CUI DEVE MAGGIORMENTE LAVORARE.</a:t>
            </a:r>
          </a:p>
          <a:p>
            <a:r>
              <a:rPr lang="it-IT" dirty="0"/>
              <a:t>IL DIPLOMA VIENE RILASCIATO DIRETTAMENTE DALL’UNIVERSITÀ DI CAMBRIDGE. NON DÀ CREDITI FORMATIVI, MA È UFFICIALMENTE RICONOSCIUTO NEL CIRCUITO DELLE CERTIFICAZIONI INTERNAZIONALI.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048391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BE7359-7AF3-4E48-8458-38B25C92F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880652" cy="3637032"/>
          </a:xfrm>
        </p:spPr>
        <p:txBody>
          <a:bodyPr>
            <a:normAutofit/>
          </a:bodyPr>
          <a:lstStyle/>
          <a:p>
            <a:r>
              <a:rPr lang="it-IT" sz="7200" b="1" dirty="0"/>
              <a:t>IL DIPLOMA</a:t>
            </a:r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FFEADBC8-B77B-4B2E-899D-65463EB847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04608" y="332400"/>
            <a:ext cx="4249192" cy="619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2282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DD2808-7046-4A12-8E00-DAAE8889EB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76520"/>
            <a:ext cx="9144000" cy="4311028"/>
          </a:xfrm>
        </p:spPr>
        <p:txBody>
          <a:bodyPr>
            <a:normAutofit fontScale="90000"/>
          </a:bodyPr>
          <a:lstStyle/>
          <a:p>
            <a:r>
              <a:rPr lang="it-IT" dirty="0"/>
              <a:t>LA SCUOLA HA AVUTO COME INTERMEDIARIO L’ </a:t>
            </a:r>
            <a:r>
              <a:rPr lang="it-IT" b="1" dirty="0"/>
              <a:t>ACCADEMIA BRITANNICA DI PERUGIA,</a:t>
            </a:r>
            <a:br>
              <a:rPr lang="it-IT" dirty="0"/>
            </a:br>
            <a:r>
              <a:rPr lang="it-IT" dirty="0"/>
              <a:t>ENTE CERTIFICATORE RICONOSCIUTO DALL’UNIVERSITÀ DI CAMBRIDGE PER IL NOSTRO TERRITORIO.</a:t>
            </a:r>
          </a:p>
        </p:txBody>
      </p:sp>
    </p:spTree>
    <p:extLst>
      <p:ext uri="{BB962C8B-B14F-4D97-AF65-F5344CB8AC3E}">
        <p14:creationId xmlns:p14="http://schemas.microsoft.com/office/powerpoint/2010/main" val="5051637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FF1A49-0DA0-4759-A5DD-CBBC1BCA3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LA PROPOSTA DELLA SCUOLA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2AE8684-CC49-498D-A2CA-6A4ECEE83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PREPARAZIONE GRATUITA DI TUTTI GLI ALUNNI DELLE CLASSI QUINTE DELLA SCUOLA PRIMARIA «U. FIFI», IN ORARIO CURRICULARE, DA PARTE DELLE INSEGNANTI DI INGLESE.</a:t>
            </a:r>
          </a:p>
          <a:p>
            <a:r>
              <a:rPr lang="it-IT" dirty="0"/>
              <a:t>POSSIBILITÀ PER OGNI ALUNNO DI SOSTENERE L’ESAME NEI LOCALI DELLA SCUOLA PRIMARIA, IN ORARIO SCOLASTICO, AL PREZZO AGEVOLATO DI 54 € PREVISTO DALL’UNIVERSITÀ DI CAMBRIDGE PER LE SCUOLE.</a:t>
            </a:r>
          </a:p>
          <a:p>
            <a:r>
              <a:rPr lang="it-IT" dirty="0"/>
              <a:t>POSSIBILITÀ DI NON SVOLGERE L’ ESAME, AVENDO A DISPOSIZIONE UN’ ATTIVITÀ ALTERNATIVA A SCUOLA.</a:t>
            </a:r>
          </a:p>
        </p:txBody>
      </p:sp>
    </p:spTree>
    <p:extLst>
      <p:ext uri="{BB962C8B-B14F-4D97-AF65-F5344CB8AC3E}">
        <p14:creationId xmlns:p14="http://schemas.microsoft.com/office/powerpoint/2010/main" val="40498931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F290F5-F583-49C4-8CE5-291A44ACD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STRUTTURAZIONE  DEL PERCORSO DIDATTICO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A696948-6CD5-45BC-8965-4302C33E8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2200" b="1" dirty="0"/>
              <a:t>INIZI OTTOBRE: </a:t>
            </a:r>
            <a:r>
              <a:rPr lang="it-IT" sz="2200" dirty="0"/>
              <a:t>INCONTRO PRELIMINARE CON I GENITORI (CON LA PRESENZA DEL RESPONSABILE DELL’ ACCADEMIA BRITANNICA)  PER PRESENTARE IL PROGETTO E RICHIEDERE L’ACQUISTO DI UN LIBRO PER LA PREPARAZIONE SPECIFICA ALL’ESAME.</a:t>
            </a:r>
          </a:p>
          <a:p>
            <a:r>
              <a:rPr lang="it-IT" sz="2200" b="1" dirty="0"/>
              <a:t>OTTOBRE – APRILE: </a:t>
            </a:r>
            <a:r>
              <a:rPr lang="it-IT" sz="2200" dirty="0"/>
              <a:t>PREPARAZIONE DI TUTTI GLI ALUNNI DEL GRUPPO CLASSE SUL LESSICO E LE STRUTTURE PREVISTE PER L’ESAME (SEGUENDO UN PRECISO ELENCO FORNITO DALL’ENTE CERTIFICATORE) ED ESERCITAZIONI MIRATE (USANDO IL LIBRO) SULLA TIPOLOGIA DELLE PROVE D’ESAME. </a:t>
            </a:r>
            <a:r>
              <a:rPr lang="it-IT" sz="2200" b="1" dirty="0"/>
              <a:t>TALE PREPARAZIONE SI È SVOLTA NELL’ORARIO CURRICULARE DI INGLESE ED È ANDATO AD INTEGRAZIONE E COMPLETAMENTO DEL PERCORSO ORDINARIO PROPOSTO DAL LIBRO DI TESTO. </a:t>
            </a:r>
          </a:p>
          <a:p>
            <a:r>
              <a:rPr lang="it-IT" sz="2200" b="1" dirty="0"/>
              <a:t>INIZI FEBBRAIO: ISCRIZIONE ALL’ESAME (</a:t>
            </a:r>
            <a:r>
              <a:rPr lang="it-IT" sz="2200" b="1"/>
              <a:t>FACOLTATIVA) E VERSAMENTO DELLA QUOTA.</a:t>
            </a:r>
            <a:endParaRPr lang="it-IT" sz="2200" b="1" dirty="0"/>
          </a:p>
          <a:p>
            <a:r>
              <a:rPr lang="it-IT" sz="2200" b="1" dirty="0"/>
              <a:t>METÀ APRILE: </a:t>
            </a:r>
            <a:r>
              <a:rPr lang="it-IT" sz="2200" dirty="0"/>
              <a:t>ESAME SOSTENUTO NEI LOCALI DELLA SCUOLA PRIMARIA «U. FIFI» DA PARTE DEL PERSONALE DELL’ ACCADEMIA BRITANNICA.</a:t>
            </a:r>
          </a:p>
          <a:p>
            <a:r>
              <a:rPr lang="it-IT" sz="2200" b="1" dirty="0"/>
              <a:t>21 GIUGNO: </a:t>
            </a:r>
            <a:r>
              <a:rPr lang="it-IT" sz="2200" dirty="0"/>
              <a:t>CERIMONIA DI RESTITUZIONE DEI DIPLOMI PRESSO LA SCUOLA SECONDARIA «C. ANTONIETTI» CON ALUNNI E FAMIGLIE, ALLA PRESENZA DEL RESPONSABILE DELL’ACCADEMIA BRITANNICA.</a:t>
            </a:r>
            <a:endParaRPr lang="it-IT" sz="2200" b="1" dirty="0"/>
          </a:p>
          <a:p>
            <a:endParaRPr lang="it-IT" dirty="0"/>
          </a:p>
          <a:p>
            <a:endParaRPr lang="it-IT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709848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704</Words>
  <Application>Microsoft Office PowerPoint</Application>
  <PresentationFormat>Widescreen</PresentationFormat>
  <Paragraphs>56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di Office</vt:lpstr>
      <vt:lpstr>CERTIFICAZIONE LINGUISTICA «STARTERS»</vt:lpstr>
      <vt:lpstr>È UNA CERTIFICAZIONE DELLE COMPETENZE LINGUISTICHE(INGLESE) PER BAMBINI E RAGAZZI</vt:lpstr>
      <vt:lpstr>PUNTI DI FORZA</vt:lpstr>
      <vt:lpstr>COME È STRUTTURATO</vt:lpstr>
      <vt:lpstr>L’ESAME SI CONCLUDE CON UN DIPLOMA</vt:lpstr>
      <vt:lpstr>IL DIPLOMA</vt:lpstr>
      <vt:lpstr>LA SCUOLA HA AVUTO COME INTERMEDIARIO L’ ACCADEMIA BRITANNICA DI PERUGIA, ENTE CERTIFICATORE RICONOSCIUTO DALL’UNIVERSITÀ DI CAMBRIDGE PER IL NOSTRO TERRITORIO.</vt:lpstr>
      <vt:lpstr>LA PROPOSTA DELLA SCUOLA </vt:lpstr>
      <vt:lpstr>STRUTTURAZIONE  DEL PERCORSO DIDATTICO</vt:lpstr>
      <vt:lpstr>ESITI DEL PERCORSO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CERTIFICAZIONE LINGUISTICA «STARTERS»</dc:title>
  <dc:creator>Paola Draoli</dc:creator>
  <cp:lastModifiedBy>Paola Draoli</cp:lastModifiedBy>
  <cp:revision>31</cp:revision>
  <dcterms:created xsi:type="dcterms:W3CDTF">2019-06-25T16:07:48Z</dcterms:created>
  <dcterms:modified xsi:type="dcterms:W3CDTF">2019-06-30T14:24:03Z</dcterms:modified>
</cp:coreProperties>
</file>